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7" r:id="rId2"/>
    <p:sldId id="278" r:id="rId3"/>
    <p:sldId id="276" r:id="rId4"/>
    <p:sldId id="277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459"/>
    <p:restoredTop sz="97759"/>
  </p:normalViewPr>
  <p:slideViewPr>
    <p:cSldViewPr snapToGrid="0" snapToObjects="1">
      <p:cViewPr varScale="1">
        <p:scale>
          <a:sx n="183" d="100"/>
          <a:sy n="183" d="100"/>
        </p:scale>
        <p:origin x="24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1AE2-D446-774A-91B6-0966651722C0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F41A-3615-7947-B232-79BE6F1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Citations for these statistical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each of them and about what we discussed today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PCA analysis across WHONDRS,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</a:t>
            </a:r>
            <a:r>
              <a:rPr lang="en-US" dirty="0"/>
              <a:t> – On the extrinsic variables (grouping of variables – Local variables and landscape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Landscape variables –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EPAWatersheds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 scaling plot would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32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Citations for these statistical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each of them and about what we discussed today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PCA analysis across WHONDRS,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</a:t>
            </a:r>
            <a:r>
              <a:rPr lang="en-US" dirty="0"/>
              <a:t> – On the extrinsic variables (grouping of variables – Local variables and landscape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Landscape variables –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EPAWatersheds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 scaling plot would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924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Citations for these statistical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each of them and about what we discussed today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PCA analysis across WHONDRS,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</a:t>
            </a:r>
            <a:r>
              <a:rPr lang="en-US" dirty="0"/>
              <a:t> – On the extrinsic variables (grouping of variables – Local variables and landscape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Landscape variables –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EPAWatersheds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 scaling plot would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8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Citations for these statistical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each of them and about what we discussed today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PCA analysis across WHONDRS,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</a:t>
            </a:r>
            <a:r>
              <a:rPr lang="en-US" dirty="0"/>
              <a:t> – On the extrinsic variables (grouping of variables – Local variables and landscape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Landscape variables –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EPAWatersheds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 scaling plot would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07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Citations for these statistical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Explain each of them and about what we discussed today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PCA analysis across WHONDRS,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</a:t>
            </a:r>
            <a:r>
              <a:rPr lang="en-US" dirty="0"/>
              <a:t> – On the extrinsic variables (grouping of variables – Local variables and landscape variables)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Landscape variables – </a:t>
            </a:r>
            <a:r>
              <a:rPr lang="en-US" dirty="0" err="1"/>
              <a:t>HydroSheds</a:t>
            </a:r>
            <a:r>
              <a:rPr lang="en-US" dirty="0"/>
              <a:t>, </a:t>
            </a:r>
            <a:r>
              <a:rPr lang="en-US" dirty="0" err="1"/>
              <a:t>StreamStats</a:t>
            </a:r>
            <a:r>
              <a:rPr lang="en-US" dirty="0"/>
              <a:t>, and </a:t>
            </a:r>
            <a:r>
              <a:rPr lang="en-US" dirty="0" err="1"/>
              <a:t>EPAWatersheds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a scaling plot would look like?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28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76F3-FF9A-8788-8C7C-7B37821E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0E23E-0385-8EDC-3D16-2F58FE241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1115-7D7F-AE19-3658-4E3E5EC7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2AEB-E093-F4C6-DCE3-EAF58FD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8CEA-C296-6824-4B8E-C5017E5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6BB-B191-D721-203E-52BC505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D093-9380-FABD-19C2-081A0CF5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EFC8-43C0-5743-5BC2-199F27DB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51CF-6598-FA05-6829-53E93A0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A9F9-71EC-7520-CAAA-0C4CA5F6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69535-1656-359D-B70F-3B4F2AE2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FB3D8-3ED0-6789-2F71-E252CC099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0341-CE47-C6B1-E861-CB898677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706B-7721-FEC3-296D-60D1910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BDE-A798-9587-4DA9-746A935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AC18-DE0D-151A-7FE2-9867899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04DA-0415-FDE6-0BF1-7EE05D76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A955-4D24-60D5-C9AE-FCF47D60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699F-4403-FB43-3EDA-24B1E26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FC10-E7C3-0C2D-0F39-FD7A971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6840-FCFB-F760-CE31-90C1895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EF85-6B1A-E83C-2B4E-23A30F67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D2C7-561C-E4BE-3BC7-FF7793AB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873-8AB1-B990-6277-1DDF28D3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88A-8F38-ADD5-53BD-61D2CB97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8B1-4401-FD5C-5560-F4A7D67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7C15-28CA-3997-C66C-908E5FE4B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34D4-B8A1-4A24-A6DE-F0C1978C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D389-4EBB-CC82-9BF6-70062F72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71D5-EECE-A4DA-26EC-4F00BF6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D2AF-8E4F-0340-9529-EC5FE90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0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096-CE66-4581-1B7F-82F2D344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2CAF-9369-A526-110A-37709F2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717A-C719-C7D2-7845-B6756899D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AE779-D8BF-227C-18C5-76566453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74D1F-BA4B-7AB3-4EED-02F0DE62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7591-A62B-559D-EBE2-83801B52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8BB83-7230-1808-D1E2-54B41B4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8DFE-2E6C-3535-A56B-4452690F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709-08DB-82B0-89D6-C9E34DF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899A6-FA42-8ED5-8447-352524D6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F0C0-46A4-F1F1-D588-9F2B41C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FA0D6-6059-D34E-051D-2CB3A43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85C9-0DC0-6804-DC85-5EE1F9AE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1172B-B1A1-D802-1B85-DA87B6FB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EF1AA-4DD8-AE96-8451-167000D4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8CE-17CD-0085-67D2-F02A7395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5BE-5CE2-0CA6-0FC3-119FF0C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3B01-0182-28A1-3DE9-18987940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1388-DEDB-7C9B-BDA5-844D1B1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63E2-B345-8D87-4201-64172BFC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0BC-064A-BE53-BB63-8FEC58F5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4ED6-DE76-CC86-7133-497B16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A62A4-7DDD-A8B3-E431-8FD63BEA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ADAA-A70E-C53A-664C-51306643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C4623-1957-C377-6292-46A161FC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CCB3E-0562-BBA7-9338-B6AB5EAB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CF9B-C47C-39D7-E7D6-8C7A03B1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A9B98-B361-3942-58C8-BFA5FD8E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7741-6718-55A3-0651-5AFA7446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C96-B495-2352-5B0A-90FA8F0C7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A513-DE4B-3447-9F45-93A1538434A8}" type="datetimeFigureOut">
              <a:rPr lang="en-US" smtClean="0"/>
              <a:t>9/4/22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75A-66C7-5ED4-6E0C-530FA937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462B-45CB-4B8A-D930-3DD232C8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items – Sep-9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across</a:t>
            </a:r>
          </a:p>
          <a:p>
            <a:pPr lvl="1"/>
            <a:r>
              <a:rPr lang="en-US" dirty="0"/>
              <a:t>WHONDRS</a:t>
            </a:r>
          </a:p>
          <a:p>
            <a:pPr lvl="1"/>
            <a:r>
              <a:rPr lang="en-US" dirty="0"/>
              <a:t>HYDROSHEDS</a:t>
            </a:r>
          </a:p>
          <a:p>
            <a:pPr lvl="1"/>
            <a:r>
              <a:rPr lang="en-US" dirty="0"/>
              <a:t>STREAMSTATS</a:t>
            </a:r>
          </a:p>
          <a:p>
            <a:pPr lvl="1"/>
            <a:r>
              <a:rPr lang="en-US" dirty="0"/>
              <a:t>EPA-Waters-Catchment</a:t>
            </a:r>
          </a:p>
          <a:p>
            <a:pPr lvl="1"/>
            <a:r>
              <a:rPr lang="en-US" dirty="0"/>
              <a:t>EPA-Waters-Watershed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8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95694"/>
            <a:ext cx="11979002" cy="99071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(HYDROSHEDS)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39D9E1F0-8B83-4CFC-15C3-E9ECE04E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64" r="11096"/>
          <a:stretch/>
        </p:blipFill>
        <p:spPr>
          <a:xfrm>
            <a:off x="133642" y="1171717"/>
            <a:ext cx="4642339" cy="5686283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EA6A25DA-F480-E209-DD10-5FC7A3CA3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3" r="12120"/>
          <a:stretch/>
        </p:blipFill>
        <p:spPr>
          <a:xfrm>
            <a:off x="7465578" y="1077310"/>
            <a:ext cx="4642339" cy="57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94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63085" cy="81559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</a:t>
            </a:r>
            <a:r>
              <a:rPr lang="en-US" sz="4000" dirty="0"/>
              <a:t>(HYDROSHEDS)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366383-27D7-34C0-A16C-178458C3B1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75" r="12017"/>
          <a:stretch/>
        </p:blipFill>
        <p:spPr>
          <a:xfrm>
            <a:off x="70339" y="872197"/>
            <a:ext cx="4626302" cy="5760720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44C52C29-735E-0D5D-1AC1-0021259E5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73" r="10171"/>
          <a:stretch/>
        </p:blipFill>
        <p:spPr>
          <a:xfrm>
            <a:off x="7383098" y="900332"/>
            <a:ext cx="4738563" cy="576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7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normalized (HYDROSHEDS)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14415FA2-7809-20C2-32B6-F14D647232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8" r="6786"/>
          <a:stretch/>
        </p:blipFill>
        <p:spPr>
          <a:xfrm>
            <a:off x="128915" y="1075843"/>
            <a:ext cx="4820342" cy="566928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A7697A3-39D2-272A-41A2-701CFC998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75" r="4838"/>
          <a:stretch/>
        </p:blipFill>
        <p:spPr>
          <a:xfrm>
            <a:off x="7167490" y="1005838"/>
            <a:ext cx="4959894" cy="566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5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among HYDROSHEDS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EA8F5-09B0-1C98-3665-9B466AF37FFB}"/>
              </a:ext>
            </a:extLst>
          </p:cNvPr>
          <p:cNvSpPr txBox="1"/>
          <p:nvPr/>
        </p:nvSpPr>
        <p:spPr>
          <a:xfrm>
            <a:off x="7035236" y="995929"/>
            <a:ext cx="50745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threshold for feature importance = 0.5</a:t>
            </a:r>
          </a:p>
          <a:p>
            <a:r>
              <a:rPr lang="en-US" dirty="0"/>
              <a:t>Min requirement = One feature shows a value &gt; 0.5 among the feature importance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Actual 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Potential 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Air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Climate strata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River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River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Inundation extent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Natural discharge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516A106-9E82-CAFF-E99E-DD70CC96B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3" y="883578"/>
            <a:ext cx="5889542" cy="588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2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/>
          <a:lstStyle/>
          <a:p>
            <a:r>
              <a:rPr lang="en-US" dirty="0"/>
              <a:t>Feature importance among </a:t>
            </a:r>
            <a:r>
              <a:rPr lang="en-US" dirty="0" err="1"/>
              <a:t>StreamStats</a:t>
            </a:r>
            <a:r>
              <a:rPr lang="en-US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883577"/>
            <a:ext cx="12027613" cy="5866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2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 err="1"/>
              <a:t>StreamStats</a:t>
            </a:r>
            <a:r>
              <a:rPr lang="en-US" dirty="0"/>
              <a:t> data for these sites</a:t>
            </a:r>
          </a:p>
          <a:p>
            <a:pPr lvl="2"/>
            <a:r>
              <a:rPr lang="en-US" dirty="0"/>
              <a:t>Latitude</a:t>
            </a:r>
          </a:p>
          <a:p>
            <a:pPr lvl="2"/>
            <a:r>
              <a:rPr lang="en-US" dirty="0"/>
              <a:t>Drainage area</a:t>
            </a:r>
          </a:p>
          <a:p>
            <a:pPr lvl="2"/>
            <a:r>
              <a:rPr lang="en-US" dirty="0"/>
              <a:t>Elevation</a:t>
            </a:r>
          </a:p>
          <a:p>
            <a:pPr lvl="2"/>
            <a:r>
              <a:rPr lang="en-US" dirty="0"/>
              <a:t>Precipitation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X: (</a:t>
            </a:r>
            <a:r>
              <a:rPr lang="en-US" dirty="0" err="1"/>
              <a:t>all_samples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); Y: (</a:t>
            </a:r>
            <a:r>
              <a:rPr lang="en-US" dirty="0" err="1"/>
              <a:t>all_samples</a:t>
            </a:r>
            <a:r>
              <a:rPr lang="en-US" dirty="0"/>
              <a:t>,)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 err="1"/>
              <a:t>Spearsman</a:t>
            </a:r>
            <a:r>
              <a:rPr lang="en-US" dirty="0"/>
              <a:t> correlation</a:t>
            </a:r>
          </a:p>
          <a:p>
            <a:pPr lvl="1"/>
            <a:r>
              <a:rPr lang="en-US" dirty="0"/>
              <a:t>F-test</a:t>
            </a:r>
          </a:p>
          <a:p>
            <a:pPr lvl="1"/>
            <a:r>
              <a:rPr lang="en-US" dirty="0"/>
              <a:t>Mutual information (MI)</a:t>
            </a:r>
          </a:p>
          <a:p>
            <a:pPr lvl="1"/>
            <a:r>
              <a:rPr lang="en-US" dirty="0"/>
              <a:t>Random Forest (RF)  with </a:t>
            </a:r>
            <a:r>
              <a:rPr lang="en-US" dirty="0" err="1"/>
              <a:t>n_trees</a:t>
            </a:r>
            <a:r>
              <a:rPr lang="en-US" dirty="0"/>
              <a:t> = 100</a:t>
            </a:r>
          </a:p>
          <a:p>
            <a:pPr lvl="1"/>
            <a:r>
              <a:rPr lang="en-US" dirty="0" err="1"/>
              <a:t>SHAPley</a:t>
            </a:r>
            <a:r>
              <a:rPr lang="en-US" dirty="0"/>
              <a:t> values (based on RF model)</a:t>
            </a:r>
          </a:p>
        </p:txBody>
      </p:sp>
    </p:spTree>
    <p:extLst>
      <p:ext uri="{BB962C8B-B14F-4D97-AF65-F5344CB8AC3E}">
        <p14:creationId xmlns:p14="http://schemas.microsoft.com/office/powerpoint/2010/main" val="7208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15317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– </a:t>
            </a:r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correlations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634E238-8E10-C98E-5624-D5C2CBD2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96" r="21351"/>
          <a:stretch/>
        </p:blipFill>
        <p:spPr>
          <a:xfrm>
            <a:off x="128914" y="1040674"/>
            <a:ext cx="4001891" cy="570444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1CCC6434-8079-B531-141F-E3A992F56E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14" r="21344"/>
          <a:stretch/>
        </p:blipFill>
        <p:spPr>
          <a:xfrm>
            <a:off x="8106499" y="1040674"/>
            <a:ext cx="3961276" cy="570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921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95694"/>
            <a:ext cx="11979002" cy="99071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756FFD2E-B1B6-F2E5-0E07-75B16F1A0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3" r="9863"/>
          <a:stretch/>
        </p:blipFill>
        <p:spPr>
          <a:xfrm>
            <a:off x="84083" y="1202788"/>
            <a:ext cx="4755342" cy="549343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7037A1D4-6EA9-9839-96F9-7341DACFF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2" r="9965"/>
          <a:stretch/>
        </p:blipFill>
        <p:spPr>
          <a:xfrm>
            <a:off x="7352577" y="1268871"/>
            <a:ext cx="4749709" cy="549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88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63085" cy="81559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StreamStats</a:t>
            </a:r>
            <a:r>
              <a:rPr lang="en-US" sz="4000" dirty="0"/>
              <a:t>)</a:t>
            </a:r>
          </a:p>
        </p:txBody>
      </p:sp>
      <p:pic>
        <p:nvPicPr>
          <p:cNvPr id="5" name="Picture 4" descr="Chart, application&#10;&#10;Description automatically generated">
            <a:extLst>
              <a:ext uri="{FF2B5EF4-FFF2-40B4-BE49-F238E27FC236}">
                <a16:creationId xmlns:a16="http://schemas.microsoft.com/office/drawing/2014/main" id="{3E0DCA8A-CFC1-9C67-6CD1-8872AF20B6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4" r="10377"/>
          <a:stretch/>
        </p:blipFill>
        <p:spPr>
          <a:xfrm>
            <a:off x="70338" y="815591"/>
            <a:ext cx="5120683" cy="5929532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659AEDC-DD75-336A-F48A-002FB438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" r="10480"/>
          <a:stretch/>
        </p:blipFill>
        <p:spPr>
          <a:xfrm>
            <a:off x="6936322" y="843560"/>
            <a:ext cx="5126764" cy="592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86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normalized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798CC23-F78D-2E27-6205-693C1D38C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0" r="8017"/>
          <a:stretch/>
        </p:blipFill>
        <p:spPr>
          <a:xfrm>
            <a:off x="56269" y="1055077"/>
            <a:ext cx="5116355" cy="5753686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717FFE0-4AD0-E44B-994B-7FDB2A462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8" r="5145"/>
          <a:stretch/>
        </p:blipFill>
        <p:spPr>
          <a:xfrm>
            <a:off x="6696221" y="914400"/>
            <a:ext cx="5263885" cy="575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84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>
            <a:normAutofit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among </a:t>
            </a:r>
            <a:r>
              <a:rPr lang="en-US" dirty="0" err="1"/>
              <a:t>StreamStats</a:t>
            </a:r>
            <a:r>
              <a:rPr lang="en-US" dirty="0"/>
              <a:t>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EA8F5-09B0-1C98-3665-9B466AF37FFB}"/>
              </a:ext>
            </a:extLst>
          </p:cNvPr>
          <p:cNvSpPr txBox="1"/>
          <p:nvPr/>
        </p:nvSpPr>
        <p:spPr>
          <a:xfrm>
            <a:off x="7035236" y="995929"/>
            <a:ext cx="50745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threshold for feature importance = 0.5</a:t>
            </a:r>
          </a:p>
          <a:p>
            <a:r>
              <a:rPr lang="en-US" dirty="0"/>
              <a:t>Min requirement = One feature shows a value &gt; 0.5 among the feature importance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Drainage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Minbelev</a:t>
            </a:r>
            <a:r>
              <a:rPr lang="en-US" b="1" dirty="0"/>
              <a:t> (Min basement elevation?)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Precipitation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Forest cover?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2DEA610-51BD-4809-F6B1-651BEBDEE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69" b="4102"/>
          <a:stretch/>
        </p:blipFill>
        <p:spPr>
          <a:xfrm>
            <a:off x="82193" y="995929"/>
            <a:ext cx="6455643" cy="575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6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/>
          <a:lstStyle/>
          <a:p>
            <a:r>
              <a:rPr lang="en-US" dirty="0"/>
              <a:t>Feature importance among WHONDRS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883577"/>
            <a:ext cx="12027613" cy="5866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2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/>
              <a:t>WHONDRS metadata for these sites</a:t>
            </a:r>
          </a:p>
          <a:p>
            <a:pPr lvl="2"/>
            <a:r>
              <a:rPr lang="en-US" dirty="0"/>
              <a:t>Surface water temperature</a:t>
            </a:r>
          </a:p>
          <a:p>
            <a:pPr lvl="2"/>
            <a:r>
              <a:rPr lang="en-US" dirty="0"/>
              <a:t>Dissolved oxygen</a:t>
            </a:r>
          </a:p>
          <a:p>
            <a:pPr lvl="2"/>
            <a:r>
              <a:rPr lang="en-US" dirty="0"/>
              <a:t>pH</a:t>
            </a:r>
          </a:p>
          <a:p>
            <a:pPr lvl="2"/>
            <a:r>
              <a:rPr lang="en-US" dirty="0"/>
              <a:t>Stream order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X: (</a:t>
            </a:r>
            <a:r>
              <a:rPr lang="en-US" dirty="0" err="1"/>
              <a:t>all_samples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); Y: (</a:t>
            </a:r>
            <a:r>
              <a:rPr lang="en-US" dirty="0" err="1"/>
              <a:t>all_samples</a:t>
            </a:r>
            <a:r>
              <a:rPr lang="en-US" dirty="0"/>
              <a:t>,)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 err="1"/>
              <a:t>Spearsman</a:t>
            </a:r>
            <a:r>
              <a:rPr lang="en-US" dirty="0"/>
              <a:t> correlation</a:t>
            </a:r>
          </a:p>
          <a:p>
            <a:pPr lvl="1"/>
            <a:r>
              <a:rPr lang="en-US" dirty="0"/>
              <a:t>F-test</a:t>
            </a:r>
          </a:p>
          <a:p>
            <a:pPr lvl="1"/>
            <a:r>
              <a:rPr lang="en-US" dirty="0"/>
              <a:t>Mutual information (MI)</a:t>
            </a:r>
          </a:p>
          <a:p>
            <a:pPr lvl="1"/>
            <a:r>
              <a:rPr lang="en-US" dirty="0"/>
              <a:t>Random Forest (RF)  with </a:t>
            </a:r>
            <a:r>
              <a:rPr lang="en-US" dirty="0" err="1"/>
              <a:t>n_trees</a:t>
            </a:r>
            <a:r>
              <a:rPr lang="en-US" dirty="0"/>
              <a:t> = 100</a:t>
            </a:r>
          </a:p>
          <a:p>
            <a:pPr lvl="1"/>
            <a:r>
              <a:rPr lang="en-US" dirty="0" err="1"/>
              <a:t>SHAPley</a:t>
            </a:r>
            <a:r>
              <a:rPr lang="en-US" dirty="0"/>
              <a:t> values (based on RF model)</a:t>
            </a:r>
          </a:p>
        </p:txBody>
      </p:sp>
    </p:spTree>
    <p:extLst>
      <p:ext uri="{BB962C8B-B14F-4D97-AF65-F5344CB8AC3E}">
        <p14:creationId xmlns:p14="http://schemas.microsoft.com/office/powerpoint/2010/main" val="3674955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 among </a:t>
            </a:r>
            <a:r>
              <a:rPr lang="en-US" sz="3600" dirty="0" err="1"/>
              <a:t>EPAWaters</a:t>
            </a:r>
            <a:r>
              <a:rPr lang="en-US" sz="3600" dirty="0"/>
              <a:t>-Catchment</a:t>
            </a:r>
            <a:r>
              <a:rPr lang="en-US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883577"/>
            <a:ext cx="12027613" cy="5866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2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 err="1"/>
              <a:t>EPAwaters</a:t>
            </a:r>
            <a:r>
              <a:rPr lang="en-US" dirty="0"/>
              <a:t>-Catchment data for these sites</a:t>
            </a:r>
          </a:p>
          <a:p>
            <a:pPr lvl="2"/>
            <a:r>
              <a:rPr lang="en-US" dirty="0"/>
              <a:t>Stream temperature, annual temperature</a:t>
            </a:r>
          </a:p>
          <a:p>
            <a:pPr lvl="2"/>
            <a:r>
              <a:rPr lang="en-US" dirty="0"/>
              <a:t>Land use land cover</a:t>
            </a:r>
          </a:p>
          <a:p>
            <a:pPr lvl="2"/>
            <a:r>
              <a:rPr lang="en-US" dirty="0"/>
              <a:t>Forest cover loss</a:t>
            </a:r>
          </a:p>
          <a:p>
            <a:pPr lvl="2"/>
            <a:r>
              <a:rPr lang="en-US" dirty="0"/>
              <a:t>Hydraulic conductivity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X: (</a:t>
            </a:r>
            <a:r>
              <a:rPr lang="en-US" dirty="0" err="1"/>
              <a:t>all_samples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); Y: (</a:t>
            </a:r>
            <a:r>
              <a:rPr lang="en-US" dirty="0" err="1"/>
              <a:t>all_samples</a:t>
            </a:r>
            <a:r>
              <a:rPr lang="en-US" dirty="0"/>
              <a:t>,)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 err="1"/>
              <a:t>Spearsman</a:t>
            </a:r>
            <a:r>
              <a:rPr lang="en-US" dirty="0"/>
              <a:t> correlation</a:t>
            </a:r>
          </a:p>
          <a:p>
            <a:pPr lvl="1"/>
            <a:r>
              <a:rPr lang="en-US" dirty="0"/>
              <a:t>F-test</a:t>
            </a:r>
          </a:p>
          <a:p>
            <a:pPr lvl="1"/>
            <a:r>
              <a:rPr lang="en-US" dirty="0"/>
              <a:t>Mutual information (MI)</a:t>
            </a:r>
          </a:p>
          <a:p>
            <a:pPr lvl="1"/>
            <a:r>
              <a:rPr lang="en-US" dirty="0"/>
              <a:t>Random Forest (RF)  with </a:t>
            </a:r>
            <a:r>
              <a:rPr lang="en-US" dirty="0" err="1"/>
              <a:t>n_trees</a:t>
            </a:r>
            <a:r>
              <a:rPr lang="en-US" dirty="0"/>
              <a:t> = 100</a:t>
            </a:r>
          </a:p>
          <a:p>
            <a:pPr lvl="1"/>
            <a:r>
              <a:rPr lang="en-US" dirty="0" err="1"/>
              <a:t>SHAPley</a:t>
            </a:r>
            <a:r>
              <a:rPr lang="en-US" dirty="0"/>
              <a:t> values (based on RF model)</a:t>
            </a:r>
          </a:p>
        </p:txBody>
      </p:sp>
    </p:spTree>
    <p:extLst>
      <p:ext uri="{BB962C8B-B14F-4D97-AF65-F5344CB8AC3E}">
        <p14:creationId xmlns:p14="http://schemas.microsoft.com/office/powerpoint/2010/main" val="1754252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15317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– </a:t>
            </a:r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correlations (</a:t>
            </a:r>
            <a:r>
              <a:rPr lang="en-US" dirty="0" err="1"/>
              <a:t>EPAWaters</a:t>
            </a:r>
            <a:r>
              <a:rPr lang="en-US" dirty="0"/>
              <a:t>-Catchment)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E7C2AF6-90EA-5165-102C-C9C8A08A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" y="1040674"/>
            <a:ext cx="5704449" cy="5704449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D7AB093-58DF-9A40-F3EA-7C4BF1A82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074" y="1040674"/>
            <a:ext cx="5704449" cy="570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00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95694"/>
            <a:ext cx="11979002" cy="99071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</a:t>
            </a:r>
            <a:r>
              <a:rPr lang="en-US" dirty="0" err="1"/>
              <a:t>EPAWaters</a:t>
            </a:r>
            <a:r>
              <a:rPr lang="en-US" dirty="0"/>
              <a:t>-Catchment)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87A0788-47A4-22B4-2FCC-D6A9E5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" y="1216855"/>
            <a:ext cx="5641145" cy="5641145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2B41CB-0297-CBEE-4D60-B4D0C2E43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74" y="1216855"/>
            <a:ext cx="5641145" cy="56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63085" cy="81559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</a:t>
            </a:r>
            <a:r>
              <a:rPr lang="en-US" sz="2700" dirty="0"/>
              <a:t>(</a:t>
            </a:r>
            <a:r>
              <a:rPr lang="en-US" sz="2700" dirty="0" err="1"/>
              <a:t>EPAWaters</a:t>
            </a:r>
            <a:r>
              <a:rPr lang="en-US" sz="2700" dirty="0"/>
              <a:t>-Catchment )</a:t>
            </a:r>
          </a:p>
        </p:txBody>
      </p:sp>
      <p:pic>
        <p:nvPicPr>
          <p:cNvPr id="4" name="Picture 3" descr="Chart&#10;&#10;Description automatically generated with low confidence">
            <a:extLst>
              <a:ext uri="{FF2B5EF4-FFF2-40B4-BE49-F238E27FC236}">
                <a16:creationId xmlns:a16="http://schemas.microsoft.com/office/drawing/2014/main" id="{F93E63E9-5F83-F698-9259-1DC1A6D53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5" y="815591"/>
            <a:ext cx="5929532" cy="5929532"/>
          </a:xfrm>
          <a:prstGeom prst="rect">
            <a:avLst/>
          </a:prstGeom>
        </p:spPr>
      </p:pic>
      <p:pic>
        <p:nvPicPr>
          <p:cNvPr id="8" name="Picture 7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9CBF4890-AFC6-2520-D757-44F6613D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466" y="872029"/>
            <a:ext cx="5929533" cy="592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5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normalized (</a:t>
            </a:r>
            <a:r>
              <a:rPr lang="en-US" dirty="0" err="1"/>
              <a:t>EPAWaters</a:t>
            </a:r>
            <a:r>
              <a:rPr lang="en-US" dirty="0"/>
              <a:t>-Catchment)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042F310-2598-F985-8968-15785548A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7" y="1167617"/>
            <a:ext cx="5634111" cy="5634111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26576B9-DF0A-5329-B21F-623C63955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973" y="1167617"/>
            <a:ext cx="5634112" cy="563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56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among </a:t>
            </a:r>
            <a:r>
              <a:rPr lang="en-US" sz="3600" dirty="0" err="1"/>
              <a:t>EPAWaters</a:t>
            </a:r>
            <a:r>
              <a:rPr lang="en-US" sz="3600" dirty="0"/>
              <a:t>-Catchment </a:t>
            </a:r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EA8F5-09B0-1C98-3665-9B466AF37FFB}"/>
              </a:ext>
            </a:extLst>
          </p:cNvPr>
          <p:cNvSpPr txBox="1"/>
          <p:nvPr/>
        </p:nvSpPr>
        <p:spPr>
          <a:xfrm>
            <a:off x="7035236" y="995929"/>
            <a:ext cx="50745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threshold for feature importance = 0.5</a:t>
            </a:r>
          </a:p>
          <a:p>
            <a:r>
              <a:rPr lang="en-US" dirty="0"/>
              <a:t>Min requirement = One feature shows a value &gt; 0.5 among the feature importance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Stream temperature (summer, annual)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PctNonAgIntrodManagVegCat</a:t>
            </a:r>
            <a:endParaRPr lang="en-U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% </a:t>
            </a:r>
            <a:r>
              <a:rPr lang="en-US" b="1" dirty="0" err="1"/>
              <a:t>Nonagriculture</a:t>
            </a:r>
            <a:r>
              <a:rPr lang="en-US" b="1" dirty="0"/>
              <a:t> nonnative introduced or managed vegetation landcover type reclassed from LANDFIRE Existing Vegetation Type (EVT), within catchment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Land use and land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Forest cover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Precipitation gradient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33AB429-6182-1BE4-6B55-8B9C5F533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84"/>
          <a:stretch/>
        </p:blipFill>
        <p:spPr>
          <a:xfrm>
            <a:off x="82193" y="883578"/>
            <a:ext cx="6858000" cy="597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6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importance among </a:t>
            </a:r>
            <a:r>
              <a:rPr lang="en-US" sz="3600" dirty="0" err="1"/>
              <a:t>EPAWaters</a:t>
            </a:r>
            <a:r>
              <a:rPr lang="en-US" sz="3600" dirty="0"/>
              <a:t>-Watershed</a:t>
            </a:r>
            <a:r>
              <a:rPr lang="en-US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883577"/>
            <a:ext cx="12027613" cy="5866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2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 err="1"/>
              <a:t>EPAwaters</a:t>
            </a:r>
            <a:r>
              <a:rPr lang="en-US" dirty="0"/>
              <a:t>-Watershed data for these sites</a:t>
            </a:r>
          </a:p>
          <a:p>
            <a:pPr lvl="2"/>
            <a:r>
              <a:rPr lang="en-US" dirty="0"/>
              <a:t>Watershed characteristics</a:t>
            </a:r>
          </a:p>
          <a:p>
            <a:pPr lvl="2"/>
            <a:r>
              <a:rPr lang="en-US" dirty="0"/>
              <a:t>Land use land cover</a:t>
            </a:r>
          </a:p>
          <a:p>
            <a:pPr lvl="2"/>
            <a:r>
              <a:rPr lang="en-US" dirty="0"/>
              <a:t>Forest cover loss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X: (</a:t>
            </a:r>
            <a:r>
              <a:rPr lang="en-US" dirty="0" err="1"/>
              <a:t>all_samples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); Y: (</a:t>
            </a:r>
            <a:r>
              <a:rPr lang="en-US" dirty="0" err="1"/>
              <a:t>all_samples</a:t>
            </a:r>
            <a:r>
              <a:rPr lang="en-US" dirty="0"/>
              <a:t>,)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 err="1"/>
              <a:t>Spearsman</a:t>
            </a:r>
            <a:r>
              <a:rPr lang="en-US" dirty="0"/>
              <a:t> correlation</a:t>
            </a:r>
          </a:p>
          <a:p>
            <a:pPr lvl="1"/>
            <a:r>
              <a:rPr lang="en-US" dirty="0"/>
              <a:t>F-test</a:t>
            </a:r>
          </a:p>
          <a:p>
            <a:pPr lvl="1"/>
            <a:r>
              <a:rPr lang="en-US" dirty="0"/>
              <a:t>Mutual information (MI)</a:t>
            </a:r>
          </a:p>
          <a:p>
            <a:pPr lvl="1"/>
            <a:r>
              <a:rPr lang="en-US" dirty="0"/>
              <a:t>Random Forest (RF)  with </a:t>
            </a:r>
            <a:r>
              <a:rPr lang="en-US" dirty="0" err="1"/>
              <a:t>n_trees</a:t>
            </a:r>
            <a:r>
              <a:rPr lang="en-US" dirty="0"/>
              <a:t> = 100</a:t>
            </a:r>
          </a:p>
          <a:p>
            <a:pPr lvl="1"/>
            <a:r>
              <a:rPr lang="en-US" dirty="0" err="1"/>
              <a:t>SHAPley</a:t>
            </a:r>
            <a:r>
              <a:rPr lang="en-US" dirty="0"/>
              <a:t> values (based on RF model)</a:t>
            </a:r>
          </a:p>
        </p:txBody>
      </p:sp>
    </p:spTree>
    <p:extLst>
      <p:ext uri="{BB962C8B-B14F-4D97-AF65-F5344CB8AC3E}">
        <p14:creationId xmlns:p14="http://schemas.microsoft.com/office/powerpoint/2010/main" val="3246864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15317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– </a:t>
            </a:r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correlations (</a:t>
            </a:r>
            <a:r>
              <a:rPr lang="en-US" dirty="0" err="1"/>
              <a:t>EPAWaters</a:t>
            </a:r>
            <a:r>
              <a:rPr lang="en-US" dirty="0"/>
              <a:t>-Watershed)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B286C67-EE04-7A41-81E9-088CD1189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83" b="18574"/>
          <a:stretch/>
        </p:blipFill>
        <p:spPr>
          <a:xfrm>
            <a:off x="49443" y="977220"/>
            <a:ext cx="5859763" cy="3155029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6076C2B6-4223-ECD1-18A1-555FCC7827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72" b="18371"/>
          <a:stretch/>
        </p:blipFill>
        <p:spPr>
          <a:xfrm>
            <a:off x="5909205" y="3451068"/>
            <a:ext cx="6233351" cy="340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92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95694"/>
            <a:ext cx="11979002" cy="99071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</a:t>
            </a:r>
            <a:r>
              <a:rPr lang="en-US" dirty="0" err="1"/>
              <a:t>EPAWaters</a:t>
            </a:r>
            <a:r>
              <a:rPr lang="en-US" dirty="0"/>
              <a:t>-Watershed)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3A17A13-2A38-6268-A7C1-BF53C92C1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77" b="18677"/>
          <a:stretch/>
        </p:blipFill>
        <p:spPr>
          <a:xfrm>
            <a:off x="0" y="1107815"/>
            <a:ext cx="5996429" cy="324081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E030EA7C-1312-CD0B-C8C3-7E5706EC4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972" b="18168"/>
          <a:stretch/>
        </p:blipFill>
        <p:spPr>
          <a:xfrm>
            <a:off x="6095999" y="3542844"/>
            <a:ext cx="6042931" cy="33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1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63085" cy="815591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</a:t>
            </a:r>
            <a:r>
              <a:rPr lang="en-US" sz="2700" dirty="0"/>
              <a:t>(</a:t>
            </a:r>
            <a:r>
              <a:rPr lang="en-US" sz="2700" dirty="0" err="1"/>
              <a:t>EPAWaters</a:t>
            </a:r>
            <a:r>
              <a:rPr lang="en-US" sz="2700" dirty="0"/>
              <a:t>-Watershed)</a:t>
            </a:r>
          </a:p>
        </p:txBody>
      </p:sp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DD5F5781-5670-B531-ED50-B4EFBEC96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1" b="18576"/>
          <a:stretch/>
        </p:blipFill>
        <p:spPr>
          <a:xfrm>
            <a:off x="5979214" y="3485389"/>
            <a:ext cx="6107502" cy="3294633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67C1DF71-6FA3-5DFE-3EAD-8710AC76C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75" b="17964"/>
          <a:stretch/>
        </p:blipFill>
        <p:spPr>
          <a:xfrm>
            <a:off x="0" y="774797"/>
            <a:ext cx="6145480" cy="337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2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15317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– </a:t>
            </a:r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correlations (WHONDRS)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D396D5-E8AB-997F-C6EE-6D4D98E46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4"/>
          <a:stretch/>
        </p:blipFill>
        <p:spPr>
          <a:xfrm>
            <a:off x="47768" y="1225484"/>
            <a:ext cx="5943600" cy="5632515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D33A41A-40EA-952A-B0F4-6C7C3DDFF9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34"/>
          <a:stretch/>
        </p:blipFill>
        <p:spPr>
          <a:xfrm>
            <a:off x="6200634" y="1225484"/>
            <a:ext cx="5943600" cy="56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25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normalized (</a:t>
            </a:r>
            <a:r>
              <a:rPr lang="en-US" dirty="0" err="1"/>
              <a:t>EPAWaters</a:t>
            </a:r>
            <a:r>
              <a:rPr lang="en-US" dirty="0"/>
              <a:t>-Watershed)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1522C5C-F704-51C3-CC0B-B83457F852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67" b="18473"/>
          <a:stretch/>
        </p:blipFill>
        <p:spPr>
          <a:xfrm>
            <a:off x="0" y="1027277"/>
            <a:ext cx="5712881" cy="3134089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6D25C51E-EB71-DA93-2665-635802F22E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380" b="18269"/>
          <a:stretch/>
        </p:blipFill>
        <p:spPr>
          <a:xfrm>
            <a:off x="5712881" y="3308162"/>
            <a:ext cx="6415716" cy="348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957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among </a:t>
            </a:r>
            <a:r>
              <a:rPr lang="en-US" sz="3600" dirty="0" err="1"/>
              <a:t>EPAWaters</a:t>
            </a:r>
            <a:r>
              <a:rPr lang="en-US" sz="3600" dirty="0"/>
              <a:t>-Watershed </a:t>
            </a:r>
            <a:r>
              <a:rPr lang="en-US" dirty="0"/>
              <a:t>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EA8F5-09B0-1C98-3665-9B466AF37FFB}"/>
              </a:ext>
            </a:extLst>
          </p:cNvPr>
          <p:cNvSpPr txBox="1"/>
          <p:nvPr/>
        </p:nvSpPr>
        <p:spPr>
          <a:xfrm>
            <a:off x="82193" y="4481258"/>
            <a:ext cx="60541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threshold for feature importance = 0.5</a:t>
            </a:r>
          </a:p>
          <a:p>
            <a:r>
              <a:rPr lang="en-US" dirty="0"/>
              <a:t>Min requirement = One feature shows a value &gt; 0.5 among the feature importance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TriDensWs</a:t>
            </a:r>
            <a:r>
              <a:rPr lang="en-US" sz="12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Density of TRI (Toxic Release Inventory) sites within watershed (sites/square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NPDESDensCat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Density of permitted NPDES (National Pollutant Discharge Elimination System) sites within catchment (sites/square km)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PctNonAgIntrodManagVegWs</a:t>
            </a:r>
            <a:r>
              <a:rPr lang="en-US" sz="1200" b="1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% </a:t>
            </a:r>
            <a:r>
              <a:rPr lang="en-US" sz="1200" b="1" dirty="0" err="1"/>
              <a:t>Nonagriculture</a:t>
            </a:r>
            <a:r>
              <a:rPr lang="en-US" sz="1200" b="1" dirty="0"/>
              <a:t> nonnative introduced or managed vegetation landcover type reclassed from LANDFIRE Existing Vegetation Type (EVT), within watershed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60276-1145-D817-D501-37F6F8880B43}"/>
              </a:ext>
            </a:extLst>
          </p:cNvPr>
          <p:cNvSpPr txBox="1"/>
          <p:nvPr/>
        </p:nvSpPr>
        <p:spPr>
          <a:xfrm>
            <a:off x="6137883" y="4481258"/>
            <a:ext cx="6054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 err="1"/>
              <a:t>PcTUrbLo</a:t>
            </a:r>
            <a:r>
              <a:rPr lang="en-US" sz="1200" b="1" dirty="0"/>
              <a:t>, </a:t>
            </a:r>
            <a:r>
              <a:rPr lang="en-US" sz="1200" b="1" dirty="0" err="1"/>
              <a:t>PctUrbMd</a:t>
            </a:r>
            <a:r>
              <a:rPr lang="en-US" sz="1200" b="1" dirty="0"/>
              <a:t>, and </a:t>
            </a:r>
            <a:r>
              <a:rPr lang="en-US" sz="1200" b="1" dirty="0" err="1"/>
              <a:t>PctUrbHi</a:t>
            </a:r>
            <a:endParaRPr lang="en-US" sz="12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b="1" dirty="0"/>
              <a:t>% of watershed area classified as developed, low/med/high-intensity land use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Percent of Forest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Mean imperviousness of anthropogenic surfaces within watershed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Drainage area</a:t>
            </a:r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49DEA63F-F157-A45B-EFA9-82AE86B60B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79" b="23766"/>
          <a:stretch/>
        </p:blipFill>
        <p:spPr>
          <a:xfrm>
            <a:off x="2143865" y="734428"/>
            <a:ext cx="8504299" cy="367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14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3" y="95694"/>
            <a:ext cx="11979002" cy="990710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F-test and Mutual Information (WHONDRS)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AB797AD-D1B7-64EA-D183-8E9DCB7DB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53"/>
          <a:stretch/>
        </p:blipFill>
        <p:spPr>
          <a:xfrm>
            <a:off x="0" y="1262343"/>
            <a:ext cx="5847907" cy="5564127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302CF864-AB02-F94E-57F6-3678A9DB7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53"/>
          <a:stretch/>
        </p:blipFill>
        <p:spPr>
          <a:xfrm>
            <a:off x="6215178" y="1262343"/>
            <a:ext cx="5847907" cy="556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2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(WHONDRS)</a:t>
            </a:r>
          </a:p>
        </p:txBody>
      </p:sp>
      <p:pic>
        <p:nvPicPr>
          <p:cNvPr id="5" name="Picture 4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A86559BE-1083-29E9-FAF8-6F0DA8A2C3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5"/>
          <a:stretch/>
        </p:blipFill>
        <p:spPr>
          <a:xfrm>
            <a:off x="0" y="1198179"/>
            <a:ext cx="5833007" cy="554694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3D9E2A4-A1DB-7C7B-49DE-085B6E21A0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5"/>
          <a:stretch/>
        </p:blipFill>
        <p:spPr>
          <a:xfrm>
            <a:off x="6313488" y="1198179"/>
            <a:ext cx="5804941" cy="554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36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5" y="112877"/>
            <a:ext cx="11934170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using RF and </a:t>
            </a:r>
            <a:r>
              <a:rPr lang="en-US" dirty="0" err="1"/>
              <a:t>SHAPley</a:t>
            </a:r>
            <a:r>
              <a:rPr lang="en-US" dirty="0"/>
              <a:t> normalized (WHONDRS)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540D5E5C-64CC-2115-E504-30E88A6E7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1"/>
          <a:stretch/>
        </p:blipFill>
        <p:spPr>
          <a:xfrm>
            <a:off x="128915" y="1199281"/>
            <a:ext cx="5940972" cy="5658719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63C3824-853D-8651-F698-9B3CB916D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5"/>
          <a:stretch/>
        </p:blipFill>
        <p:spPr>
          <a:xfrm>
            <a:off x="6231236" y="1199281"/>
            <a:ext cx="5831849" cy="554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/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among WHONDRS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5EA8F5-09B0-1C98-3665-9B466AF37FFB}"/>
              </a:ext>
            </a:extLst>
          </p:cNvPr>
          <p:cNvSpPr txBox="1"/>
          <p:nvPr/>
        </p:nvSpPr>
        <p:spPr>
          <a:xfrm>
            <a:off x="7049954" y="1087369"/>
            <a:ext cx="50745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Behavior threshold for feature importance = 0.5</a:t>
            </a:r>
          </a:p>
          <a:p>
            <a:r>
              <a:rPr lang="en-US" dirty="0"/>
              <a:t>Min requirement = One feature shows a value &gt; 0.5 among the feature importance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SW_Temp_degC</a:t>
            </a:r>
            <a:r>
              <a:rPr lang="en-US" b="1" dirty="0"/>
              <a:t> -- </a:t>
            </a:r>
            <a:r>
              <a:rPr lang="en-US" dirty="0"/>
              <a:t>Water temperature at 50% depth at downstream sampling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DO_mg.per.L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DO_perc.sat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SW_pH</a:t>
            </a:r>
            <a:r>
              <a:rPr lang="en-US" b="1" dirty="0"/>
              <a:t> -- </a:t>
            </a:r>
            <a:r>
              <a:rPr lang="en-US" dirty="0"/>
              <a:t>pH value from colorimetric pH strip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DS_Water.Column.Height_cm</a:t>
            </a:r>
            <a:r>
              <a:rPr lang="en-US" b="1" dirty="0"/>
              <a:t> -- </a:t>
            </a:r>
            <a:r>
              <a:rPr lang="en-US" dirty="0"/>
              <a:t>Height of water column at downstream sampling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MS_Water.Column.Height_cm</a:t>
            </a:r>
            <a:r>
              <a:rPr lang="en-US" b="1" dirty="0"/>
              <a:t>  -- </a:t>
            </a:r>
            <a:r>
              <a:rPr lang="en-US" dirty="0"/>
              <a:t>Height of water column at midstream sampling location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US_Water.Column.Height_cm</a:t>
            </a:r>
            <a:r>
              <a:rPr lang="en-US" b="1" dirty="0"/>
              <a:t> -- </a:t>
            </a:r>
            <a:r>
              <a:rPr lang="en-US" dirty="0"/>
              <a:t>Height of water column at upstream sampling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Sediment -- </a:t>
            </a:r>
            <a:r>
              <a:rPr lang="en-US" dirty="0"/>
              <a:t>Dominant sediment type. From provided controlled vocabulary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86019B98-DAEA-F95D-FA2D-15D80BFF9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13" b="4936"/>
          <a:stretch/>
        </p:blipFill>
        <p:spPr>
          <a:xfrm>
            <a:off x="67475" y="1151724"/>
            <a:ext cx="6858000" cy="529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09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FEC3-3BD1-B8D1-91BE-D75F9CF91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3" y="108272"/>
            <a:ext cx="11805007" cy="775306"/>
          </a:xfrm>
        </p:spPr>
        <p:txBody>
          <a:bodyPr/>
          <a:lstStyle/>
          <a:p>
            <a:r>
              <a:rPr lang="en-US" dirty="0"/>
              <a:t>Feature importance among HYDROSHEDS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42C8D-827B-A74C-DE1F-243EB2D0C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93" y="883577"/>
            <a:ext cx="12027613" cy="586615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Metric/Descriptor of intrinsic variables</a:t>
            </a:r>
          </a:p>
          <a:p>
            <a:pPr lvl="1"/>
            <a:r>
              <a:rPr lang="en-US" dirty="0"/>
              <a:t>Species richness</a:t>
            </a:r>
          </a:p>
          <a:p>
            <a:pPr lvl="2"/>
            <a:r>
              <a:rPr lang="en-US" dirty="0"/>
              <a:t>This is estimated from the sample site data</a:t>
            </a:r>
          </a:p>
          <a:p>
            <a:r>
              <a:rPr lang="en-US" dirty="0"/>
              <a:t>Metrics/Descriptors of extrinsic variables</a:t>
            </a:r>
          </a:p>
          <a:p>
            <a:pPr lvl="1"/>
            <a:r>
              <a:rPr lang="en-US" dirty="0"/>
              <a:t>HYDROSHEDS data for these sites</a:t>
            </a:r>
          </a:p>
          <a:p>
            <a:pPr lvl="2"/>
            <a:r>
              <a:rPr lang="en-US" dirty="0"/>
              <a:t>Natural discharge</a:t>
            </a:r>
          </a:p>
          <a:p>
            <a:pPr lvl="2"/>
            <a:r>
              <a:rPr lang="en-US" dirty="0"/>
              <a:t>River area/volume</a:t>
            </a:r>
          </a:p>
          <a:p>
            <a:pPr lvl="2"/>
            <a:r>
              <a:rPr lang="en-US" dirty="0"/>
              <a:t>ET</a:t>
            </a:r>
          </a:p>
          <a:p>
            <a:pPr lvl="2"/>
            <a:r>
              <a:rPr lang="en-US" dirty="0"/>
              <a:t>Air temperature</a:t>
            </a:r>
          </a:p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X: (</a:t>
            </a:r>
            <a:r>
              <a:rPr lang="en-US" dirty="0" err="1"/>
              <a:t>all_samples</a:t>
            </a:r>
            <a:r>
              <a:rPr lang="en-US" dirty="0"/>
              <a:t>, </a:t>
            </a:r>
            <a:r>
              <a:rPr lang="en-US" dirty="0" err="1"/>
              <a:t>n_features</a:t>
            </a:r>
            <a:r>
              <a:rPr lang="en-US" dirty="0"/>
              <a:t>); Y: (</a:t>
            </a:r>
            <a:r>
              <a:rPr lang="en-US" dirty="0" err="1"/>
              <a:t>all_samples</a:t>
            </a:r>
            <a:r>
              <a:rPr lang="en-US" dirty="0"/>
              <a:t>,)</a:t>
            </a:r>
          </a:p>
          <a:p>
            <a:pPr lvl="1"/>
            <a:r>
              <a:rPr lang="en-US" dirty="0"/>
              <a:t>Pearson correlation</a:t>
            </a:r>
          </a:p>
          <a:p>
            <a:pPr lvl="1"/>
            <a:r>
              <a:rPr lang="en-US" dirty="0" err="1"/>
              <a:t>Spearsman</a:t>
            </a:r>
            <a:r>
              <a:rPr lang="en-US" dirty="0"/>
              <a:t> correlation</a:t>
            </a:r>
          </a:p>
          <a:p>
            <a:pPr lvl="1"/>
            <a:r>
              <a:rPr lang="en-US" dirty="0"/>
              <a:t>F-test</a:t>
            </a:r>
          </a:p>
          <a:p>
            <a:pPr lvl="1"/>
            <a:r>
              <a:rPr lang="en-US" dirty="0"/>
              <a:t>Mutual information (MI)</a:t>
            </a:r>
          </a:p>
          <a:p>
            <a:pPr lvl="1"/>
            <a:r>
              <a:rPr lang="en-US" dirty="0"/>
              <a:t>Random Forest (RF)  with </a:t>
            </a:r>
            <a:r>
              <a:rPr lang="en-US" dirty="0" err="1"/>
              <a:t>n_trees</a:t>
            </a:r>
            <a:r>
              <a:rPr lang="en-US" dirty="0"/>
              <a:t> = 100</a:t>
            </a:r>
          </a:p>
          <a:p>
            <a:pPr lvl="1"/>
            <a:r>
              <a:rPr lang="en-US" dirty="0" err="1"/>
              <a:t>SHAPley</a:t>
            </a:r>
            <a:r>
              <a:rPr lang="en-US" dirty="0"/>
              <a:t> values (based on RF model)</a:t>
            </a:r>
          </a:p>
        </p:txBody>
      </p:sp>
    </p:spTree>
    <p:extLst>
      <p:ext uri="{BB962C8B-B14F-4D97-AF65-F5344CB8AC3E}">
        <p14:creationId xmlns:p14="http://schemas.microsoft.com/office/powerpoint/2010/main" val="123056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2DD9-6E96-F1A6-CEC0-F9F084D2E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14" y="112877"/>
            <a:ext cx="12015317" cy="801523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</a:t>
            </a:r>
            <a:r>
              <a:rPr lang="en-US" dirty="0" err="1"/>
              <a:t>importances</a:t>
            </a:r>
            <a:r>
              <a:rPr lang="en-US" dirty="0"/>
              <a:t> – </a:t>
            </a:r>
            <a:r>
              <a:rPr lang="en-US" dirty="0" err="1"/>
              <a:t>Pearsons</a:t>
            </a:r>
            <a:r>
              <a:rPr lang="en-US" dirty="0"/>
              <a:t> and </a:t>
            </a:r>
            <a:r>
              <a:rPr lang="en-US" dirty="0" err="1"/>
              <a:t>spearsman</a:t>
            </a:r>
            <a:r>
              <a:rPr lang="en-US" dirty="0"/>
              <a:t> correlations (HYDROSHEDS)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5D1509A-B69A-74F0-4CD9-95B14F7C85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73" r="14786"/>
          <a:stretch/>
        </p:blipFill>
        <p:spPr>
          <a:xfrm>
            <a:off x="49237" y="1111348"/>
            <a:ext cx="4461760" cy="5746652"/>
          </a:xfrm>
          <a:prstGeom prst="rect">
            <a:avLst/>
          </a:prstGeom>
        </p:spPr>
      </p:pic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DD9468E0-8149-72AF-DC86-516404299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14" r="14957"/>
          <a:stretch/>
        </p:blipFill>
        <p:spPr>
          <a:xfrm>
            <a:off x="7681004" y="1063569"/>
            <a:ext cx="4382081" cy="568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51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1383</Words>
  <Application>Microsoft Macintosh PowerPoint</Application>
  <PresentationFormat>Widescreen</PresentationFormat>
  <Paragraphs>195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Discussion items – Sep-9th </vt:lpstr>
      <vt:lpstr>Feature importance among WHONDRS variables</vt:lpstr>
      <vt:lpstr>Feature importances – Pearsons and spearsman correlations (WHONDRS)</vt:lpstr>
      <vt:lpstr>Feature importances using F-test and Mutual Information (WHONDRS)</vt:lpstr>
      <vt:lpstr>Feature importances using RF and SHAPley (WHONDRS)</vt:lpstr>
      <vt:lpstr>Feature importances using RF and SHAPley normalized (WHONDRS)</vt:lpstr>
      <vt:lpstr>Feature importances among WHONDRS variables</vt:lpstr>
      <vt:lpstr>Feature importance among HYDROSHEDS variables</vt:lpstr>
      <vt:lpstr>Feature importances – Pearsons and spearsman correlations (HYDROSHEDS)</vt:lpstr>
      <vt:lpstr>Feature importances using F-test and Mutual Information (HYDROSHEDS)</vt:lpstr>
      <vt:lpstr>Feature importances using RF and SHAPley (HYDROSHEDS)</vt:lpstr>
      <vt:lpstr>Feature importances using RF and SHAPley normalized (HYDROSHEDS)</vt:lpstr>
      <vt:lpstr>Feature importances among HYDROSHEDS variables</vt:lpstr>
      <vt:lpstr>Feature importance among StreamStats variables</vt:lpstr>
      <vt:lpstr>Feature importances – Pearsons and spearsman correlations (StreamStats)</vt:lpstr>
      <vt:lpstr>Feature importances using F-test and Mutual Information (StreamStats)</vt:lpstr>
      <vt:lpstr>Feature importances using RF and SHAPley (StreamStats)</vt:lpstr>
      <vt:lpstr>Feature importances using RF and SHAPley normalized (StreamStats)</vt:lpstr>
      <vt:lpstr>Feature importances among StreamStats variables</vt:lpstr>
      <vt:lpstr>Feature importance among EPAWaters-Catchment variables</vt:lpstr>
      <vt:lpstr>Feature importances – Pearsons and spearsman correlations (EPAWaters-Catchment)</vt:lpstr>
      <vt:lpstr>Feature importances using F-test and Mutual Information (EPAWaters-Catchment)</vt:lpstr>
      <vt:lpstr>Feature importances using RF and SHAPley (EPAWaters-Catchment )</vt:lpstr>
      <vt:lpstr>Feature importances using RF and SHAPley normalized (EPAWaters-Catchment)</vt:lpstr>
      <vt:lpstr>Feature importances among EPAWaters-Catchment variables</vt:lpstr>
      <vt:lpstr>Feature importance among EPAWaters-Watershed variables</vt:lpstr>
      <vt:lpstr>Feature importances – Pearsons and spearsman correlations (EPAWaters-Watershed)</vt:lpstr>
      <vt:lpstr>Feature importances using F-test and Mutual Information (EPAWaters-Watershed)</vt:lpstr>
      <vt:lpstr>Feature importances using RF and SHAPley (EPAWaters-Watershed)</vt:lpstr>
      <vt:lpstr>Feature importances using RF and SHAPley normalized (EPAWaters-Watershed)</vt:lpstr>
      <vt:lpstr>Feature importances among EPAWaters-Watershed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Mudunuru, Maruti K</dc:creator>
  <cp:lastModifiedBy>Mudunuru, Maruti K</cp:lastModifiedBy>
  <cp:revision>87</cp:revision>
  <dcterms:created xsi:type="dcterms:W3CDTF">2022-07-08T14:23:38Z</dcterms:created>
  <dcterms:modified xsi:type="dcterms:W3CDTF">2022-09-05T04:47:02Z</dcterms:modified>
</cp:coreProperties>
</file>